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9" r:id="rId3"/>
    <p:sldId id="292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270" r:id="rId15"/>
    <p:sldId id="285" r:id="rId16"/>
    <p:sldId id="293" r:id="rId17"/>
    <p:sldId id="294" r:id="rId18"/>
    <p:sldId id="291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47"/>
    <p:restoredTop sz="94643"/>
  </p:normalViewPr>
  <p:slideViewPr>
    <p:cSldViewPr snapToGrid="0" snapToObjects="1">
      <p:cViewPr varScale="1">
        <p:scale>
          <a:sx n="95" d="100"/>
          <a:sy n="95" d="100"/>
        </p:scale>
        <p:origin x="116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6CBF0-FD6B-F44B-85B1-F5BF8BE0D54A}" type="datetimeFigureOut">
              <a:rPr lang="en-US" smtClean="0"/>
              <a:t>2/11/2021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00642-1F73-5445-894B-C19DED921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22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6CBF0-FD6B-F44B-85B1-F5BF8BE0D54A}" type="datetimeFigureOut">
              <a:rPr lang="en-US" smtClean="0"/>
              <a:t>2/11/2021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00642-1F73-5445-894B-C19DED921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59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6CBF0-FD6B-F44B-85B1-F5BF8BE0D54A}" type="datetimeFigureOut">
              <a:rPr lang="en-US" smtClean="0"/>
              <a:t>2/11/2021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00642-1F73-5445-894B-C19DED921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5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6CBF0-FD6B-F44B-85B1-F5BF8BE0D54A}" type="datetimeFigureOut">
              <a:rPr lang="en-US" smtClean="0"/>
              <a:t>2/11/2021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00642-1F73-5445-894B-C19DED921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758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6CBF0-FD6B-F44B-85B1-F5BF8BE0D54A}" type="datetimeFigureOut">
              <a:rPr lang="en-US" smtClean="0"/>
              <a:t>2/11/2021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00642-1F73-5445-894B-C19DED921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14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6CBF0-FD6B-F44B-85B1-F5BF8BE0D54A}" type="datetimeFigureOut">
              <a:rPr lang="en-US" smtClean="0"/>
              <a:t>2/11/2021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00642-1F73-5445-894B-C19DED921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73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6CBF0-FD6B-F44B-85B1-F5BF8BE0D54A}" type="datetimeFigureOut">
              <a:rPr lang="en-US" smtClean="0"/>
              <a:t>2/11/2021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00642-1F73-5445-894B-C19DED921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434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6CBF0-FD6B-F44B-85B1-F5BF8BE0D54A}" type="datetimeFigureOut">
              <a:rPr lang="en-US" smtClean="0"/>
              <a:t>2/11/2021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00642-1F73-5445-894B-C19DED921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98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6CBF0-FD6B-F44B-85B1-F5BF8BE0D54A}" type="datetimeFigureOut">
              <a:rPr lang="en-US" smtClean="0"/>
              <a:t>2/11/2021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00642-1F73-5445-894B-C19DED921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4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6CBF0-FD6B-F44B-85B1-F5BF8BE0D54A}" type="datetimeFigureOut">
              <a:rPr lang="en-US" smtClean="0"/>
              <a:t>2/11/2021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00642-1F73-5445-894B-C19DED921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80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6CBF0-FD6B-F44B-85B1-F5BF8BE0D54A}" type="datetimeFigureOut">
              <a:rPr lang="en-US" smtClean="0"/>
              <a:t>2/11/2021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00642-1F73-5445-894B-C19DED921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62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6CBF0-FD6B-F44B-85B1-F5BF8BE0D54A}" type="datetimeFigureOut">
              <a:rPr lang="en-US" smtClean="0"/>
              <a:t>2/11/2021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00642-1F73-5445-894B-C19DED921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54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F46FF-A9AD-3143-BBC2-BFEB5298E0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EAC-Barrett’s Microbiome Study: progress to 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AD9378-91CB-254E-8F12-BF3D476FBA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Harris-Greathouse Collaboration</a:t>
            </a:r>
          </a:p>
          <a:p>
            <a:r>
              <a:rPr lang="en-US" dirty="0"/>
              <a:t>01/20/21</a:t>
            </a:r>
          </a:p>
        </p:txBody>
      </p:sp>
    </p:spTree>
    <p:extLst>
      <p:ext uri="{BB962C8B-B14F-4D97-AF65-F5344CB8AC3E}">
        <p14:creationId xmlns:p14="http://schemas.microsoft.com/office/powerpoint/2010/main" val="2707376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B8AF6F-C9C9-D942-952A-29088D09956C}"/>
              </a:ext>
            </a:extLst>
          </p:cNvPr>
          <p:cNvSpPr txBox="1"/>
          <p:nvPr/>
        </p:nvSpPr>
        <p:spPr>
          <a:xfrm>
            <a:off x="462337" y="318499"/>
            <a:ext cx="8106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Please add third tissue type = EAC tissues w/o </a:t>
            </a:r>
            <a:r>
              <a:rPr lang="en-US" dirty="0" err="1"/>
              <a:t>Barretts</a:t>
            </a:r>
            <a:r>
              <a:rPr lang="en-US" dirty="0"/>
              <a:t> History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00E14-F470-F943-AD21-E6223406FCC5}"/>
              </a:ext>
            </a:extLst>
          </p:cNvPr>
          <p:cNvSpPr txBox="1"/>
          <p:nvPr/>
        </p:nvSpPr>
        <p:spPr>
          <a:xfrm>
            <a:off x="116752" y="4649077"/>
            <a:ext cx="3987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Please make at the species level except </a:t>
            </a:r>
            <a:r>
              <a:rPr lang="en-US" dirty="0" err="1">
                <a:solidFill>
                  <a:srgbClr val="FF0000"/>
                </a:solidFill>
              </a:rPr>
              <a:t>prevotella</a:t>
            </a:r>
            <a:r>
              <a:rPr lang="en-US" dirty="0">
                <a:solidFill>
                  <a:srgbClr val="FF0000"/>
                </a:solidFill>
              </a:rPr>
              <a:t> (genus)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41F036-3817-47BA-B430-53EEE85B1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600"/>
            <a:ext cx="9144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692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984038-55B6-324F-A812-84AC63E82BF6}"/>
              </a:ext>
            </a:extLst>
          </p:cNvPr>
          <p:cNvSpPr txBox="1"/>
          <p:nvPr/>
        </p:nvSpPr>
        <p:spPr>
          <a:xfrm>
            <a:off x="462337" y="259506"/>
            <a:ext cx="810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Please adjust x-axis to be angled</a:t>
            </a:r>
          </a:p>
          <a:p>
            <a:r>
              <a:rPr lang="en-US" dirty="0"/>
              <a:t>2. Please add fourth group = EAC w/o </a:t>
            </a:r>
            <a:r>
              <a:rPr lang="en-US" dirty="0" err="1"/>
              <a:t>Barretts</a:t>
            </a:r>
            <a:r>
              <a:rPr lang="en-US" dirty="0"/>
              <a:t> history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9C0B2F-E3FD-434F-9E71-FAE2F745E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2" y="1142995"/>
            <a:ext cx="7315215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79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8E0583-3A4E-C540-B6A7-94DEB7CF280F}"/>
              </a:ext>
            </a:extLst>
          </p:cNvPr>
          <p:cNvSpPr txBox="1"/>
          <p:nvPr/>
        </p:nvSpPr>
        <p:spPr>
          <a:xfrm>
            <a:off x="462337" y="318499"/>
            <a:ext cx="8106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Please add third tissue type = EAC tissues w/o </a:t>
            </a:r>
            <a:r>
              <a:rPr lang="en-US" dirty="0" err="1"/>
              <a:t>Barretts</a:t>
            </a:r>
            <a:r>
              <a:rPr lang="en-US" dirty="0"/>
              <a:t> History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F32FEE-8683-4EE2-ACDA-26A0C9E30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2" y="1142995"/>
            <a:ext cx="7315215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710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91AF78-11DE-F64E-BC3B-3F137845D47F}"/>
              </a:ext>
            </a:extLst>
          </p:cNvPr>
          <p:cNvSpPr txBox="1"/>
          <p:nvPr/>
        </p:nvSpPr>
        <p:spPr>
          <a:xfrm>
            <a:off x="462337" y="318499"/>
            <a:ext cx="8106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Please add third tissue type = EAC-adjacent tissues w/ </a:t>
            </a:r>
            <a:r>
              <a:rPr lang="en-US" dirty="0" err="1"/>
              <a:t>Barretts</a:t>
            </a:r>
            <a:r>
              <a:rPr lang="en-US" dirty="0"/>
              <a:t> History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6F70FC-8732-4141-92BE-3F4B24E8D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2" y="1142995"/>
            <a:ext cx="7315215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50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A1D29-DBE5-1542-A3AD-1CB9F1543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707" y="255182"/>
            <a:ext cx="7886700" cy="1500187"/>
          </a:xfrm>
        </p:spPr>
        <p:txBody>
          <a:bodyPr/>
          <a:lstStyle/>
          <a:p>
            <a:r>
              <a:rPr lang="en-US" b="1"/>
              <a:t>For the </a:t>
            </a:r>
            <a:r>
              <a:rPr lang="en-US" b="1" err="1"/>
              <a:t>RNAScope</a:t>
            </a:r>
            <a:r>
              <a:rPr lang="en-US" b="1"/>
              <a:t> we collectively decided to focus on these 4 taxa – Josh will discuss more on this...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90EF5-C6B2-B04E-8FC0-1EC170E9CB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68" t="13051"/>
          <a:stretch/>
        </p:blipFill>
        <p:spPr>
          <a:xfrm>
            <a:off x="1998920" y="1148315"/>
            <a:ext cx="5369583" cy="54545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8B70A7C-B7DF-BA45-B41D-ABBCEB23818F}"/>
              </a:ext>
            </a:extLst>
          </p:cNvPr>
          <p:cNvSpPr/>
          <p:nvPr/>
        </p:nvSpPr>
        <p:spPr>
          <a:xfrm>
            <a:off x="2094614" y="1817275"/>
            <a:ext cx="5010276" cy="277340"/>
          </a:xfrm>
          <a:prstGeom prst="rect">
            <a:avLst/>
          </a:prstGeom>
          <a:solidFill>
            <a:srgbClr val="FFFF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45439F-E506-5248-9524-EC4774EA85FE}"/>
              </a:ext>
            </a:extLst>
          </p:cNvPr>
          <p:cNvSpPr/>
          <p:nvPr/>
        </p:nvSpPr>
        <p:spPr>
          <a:xfrm>
            <a:off x="2094614" y="2373713"/>
            <a:ext cx="5010276" cy="277340"/>
          </a:xfrm>
          <a:prstGeom prst="rect">
            <a:avLst/>
          </a:prstGeom>
          <a:solidFill>
            <a:srgbClr val="FFFF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56E000-745E-A646-843F-EDF49514CEA5}"/>
              </a:ext>
            </a:extLst>
          </p:cNvPr>
          <p:cNvSpPr/>
          <p:nvPr/>
        </p:nvSpPr>
        <p:spPr>
          <a:xfrm>
            <a:off x="2094614" y="4076296"/>
            <a:ext cx="5010276" cy="277340"/>
          </a:xfrm>
          <a:prstGeom prst="rect">
            <a:avLst/>
          </a:prstGeom>
          <a:solidFill>
            <a:srgbClr val="FFFF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E1136A-75C7-9B4C-A97E-BC2A47106532}"/>
              </a:ext>
            </a:extLst>
          </p:cNvPr>
          <p:cNvSpPr/>
          <p:nvPr/>
        </p:nvSpPr>
        <p:spPr>
          <a:xfrm>
            <a:off x="2094614" y="2073859"/>
            <a:ext cx="5010276" cy="277340"/>
          </a:xfrm>
          <a:prstGeom prst="rect">
            <a:avLst/>
          </a:prstGeom>
          <a:solidFill>
            <a:srgbClr val="FFFF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276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A584C-0B85-FC4B-A7D4-496633FFC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Fuso Data Analyses – Curt’s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E75FB-8586-D44B-8D00-5210D7BED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err="1"/>
              <a:t>RNAScope</a:t>
            </a:r>
            <a:r>
              <a:rPr lang="en-US"/>
              <a:t> – NCI-MD data</a:t>
            </a:r>
          </a:p>
          <a:p>
            <a:pPr lvl="1" fontAlgn="ctr"/>
            <a:r>
              <a:rPr lang="en-US"/>
              <a:t>Fusobacterium nucleatum</a:t>
            </a:r>
          </a:p>
          <a:p>
            <a:pPr lvl="1" fontAlgn="ctr"/>
            <a:r>
              <a:rPr lang="en-US"/>
              <a:t>Streptococcus sanguinis</a:t>
            </a:r>
          </a:p>
          <a:p>
            <a:pPr lvl="1" fontAlgn="ctr"/>
            <a:r>
              <a:rPr lang="en-US"/>
              <a:t>Campylobacter </a:t>
            </a:r>
            <a:r>
              <a:rPr lang="en-US" err="1"/>
              <a:t>concisus</a:t>
            </a:r>
            <a:r>
              <a:rPr lang="en-US"/>
              <a:t> </a:t>
            </a:r>
          </a:p>
          <a:p>
            <a:pPr lvl="1" fontAlgn="ctr"/>
            <a:r>
              <a:rPr lang="en-US" err="1"/>
              <a:t>Prevotella</a:t>
            </a:r>
            <a:r>
              <a:rPr lang="en-US"/>
              <a:t> spp. </a:t>
            </a:r>
          </a:p>
          <a:p>
            <a:pPr lvl="1"/>
            <a:endParaRPr lang="en-US"/>
          </a:p>
          <a:p>
            <a:r>
              <a:rPr lang="en-US" err="1"/>
              <a:t>qRT</a:t>
            </a:r>
            <a:r>
              <a:rPr lang="en-US"/>
              <a:t>-PCR – NCI-MD data</a:t>
            </a:r>
          </a:p>
          <a:p>
            <a:r>
              <a:rPr lang="en-US"/>
              <a:t>CODEFACS – NCI/TCGA data</a:t>
            </a:r>
          </a:p>
          <a:p>
            <a:r>
              <a:rPr lang="en-US"/>
              <a:t>CIBERSORT – NCI/TCGA data</a:t>
            </a:r>
          </a:p>
          <a:p>
            <a:r>
              <a:rPr lang="en-US"/>
              <a:t>CD8 Exhaustion signature – NCI/TCGA data</a:t>
            </a:r>
          </a:p>
        </p:txBody>
      </p:sp>
    </p:spTree>
    <p:extLst>
      <p:ext uri="{BB962C8B-B14F-4D97-AF65-F5344CB8AC3E}">
        <p14:creationId xmlns:p14="http://schemas.microsoft.com/office/powerpoint/2010/main" val="1516509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6B43EB-0DAA-FA4F-B4E3-C627D4B02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9" y="981005"/>
            <a:ext cx="7524454" cy="5876995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58DE3D10-0F42-9445-8BCD-37FFC8852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762" y="196618"/>
            <a:ext cx="8164476" cy="662782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200" dirty="0"/>
              <a:t>Overview of </a:t>
            </a:r>
            <a:r>
              <a:rPr lang="en-US" sz="3200" dirty="0" err="1"/>
              <a:t>Trp</a:t>
            </a:r>
            <a:r>
              <a:rPr lang="en-US" sz="3200" dirty="0"/>
              <a:t> </a:t>
            </a:r>
            <a:r>
              <a:rPr lang="en-US" sz="3200" dirty="0">
                <a:sym typeface="Wingdings" pitchFamily="2" charset="2"/>
              </a:rPr>
              <a:t> Indole metabolism</a:t>
            </a:r>
            <a:endParaRPr lang="en-US" sz="3200" dirty="0"/>
          </a:p>
        </p:txBody>
      </p:sp>
      <p:pic>
        <p:nvPicPr>
          <p:cNvPr id="6" name="New picture">
            <a:extLst>
              <a:ext uri="{FF2B5EF4-FFF2-40B4-BE49-F238E27FC236}">
                <a16:creationId xmlns:a16="http://schemas.microsoft.com/office/drawing/2014/main" id="{DEE61946-B64B-1A4D-964E-A689B98731A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156791" y="981005"/>
            <a:ext cx="3848986" cy="218749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A248610-F39E-DA48-8CE7-3C37ADBC0E1A}"/>
              </a:ext>
            </a:extLst>
          </p:cNvPr>
          <p:cNvSpPr/>
          <p:nvPr/>
        </p:nvSpPr>
        <p:spPr>
          <a:xfrm>
            <a:off x="3799002" y="1282045"/>
            <a:ext cx="1244338" cy="87669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798DEA-A2BB-D74A-BE84-73EBC868385F}"/>
              </a:ext>
            </a:extLst>
          </p:cNvPr>
          <p:cNvCxnSpPr/>
          <p:nvPr/>
        </p:nvCxnSpPr>
        <p:spPr>
          <a:xfrm>
            <a:off x="5052767" y="1282045"/>
            <a:ext cx="735291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B4779E-BB11-284D-9243-29FD4D7E5216}"/>
              </a:ext>
            </a:extLst>
          </p:cNvPr>
          <p:cNvCxnSpPr>
            <a:cxnSpLocks/>
          </p:cNvCxnSpPr>
          <p:nvPr/>
        </p:nvCxnSpPr>
        <p:spPr>
          <a:xfrm>
            <a:off x="5043340" y="2158738"/>
            <a:ext cx="744718" cy="56560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own Arrow 13">
            <a:extLst>
              <a:ext uri="{FF2B5EF4-FFF2-40B4-BE49-F238E27FC236}">
                <a16:creationId xmlns:a16="http://schemas.microsoft.com/office/drawing/2014/main" id="{DA005926-7907-4540-BF7C-E75FC85272CF}"/>
              </a:ext>
            </a:extLst>
          </p:cNvPr>
          <p:cNvSpPr/>
          <p:nvPr/>
        </p:nvSpPr>
        <p:spPr>
          <a:xfrm>
            <a:off x="8380429" y="2648932"/>
            <a:ext cx="169682" cy="59388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01AF7B-09F5-5F4C-89BE-384762670C5F}"/>
              </a:ext>
            </a:extLst>
          </p:cNvPr>
          <p:cNvSpPr txBox="1"/>
          <p:nvPr/>
        </p:nvSpPr>
        <p:spPr>
          <a:xfrm>
            <a:off x="8069344" y="3242821"/>
            <a:ext cx="9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Biofilm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CD72350E-0628-8C46-B238-4B500C46D252}"/>
              </a:ext>
            </a:extLst>
          </p:cNvPr>
          <p:cNvSpPr/>
          <p:nvPr/>
        </p:nvSpPr>
        <p:spPr>
          <a:xfrm>
            <a:off x="8380758" y="3555477"/>
            <a:ext cx="169353" cy="21524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F261B0F3-202B-174E-8B97-A2A0CA8B4C12}"/>
              </a:ext>
            </a:extLst>
          </p:cNvPr>
          <p:cNvSpPr/>
          <p:nvPr/>
        </p:nvSpPr>
        <p:spPr>
          <a:xfrm>
            <a:off x="8380758" y="3830426"/>
            <a:ext cx="169353" cy="21524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C174512C-AA06-2F42-8959-17C502F854DC}"/>
              </a:ext>
            </a:extLst>
          </p:cNvPr>
          <p:cNvSpPr/>
          <p:nvPr/>
        </p:nvSpPr>
        <p:spPr>
          <a:xfrm>
            <a:off x="8368207" y="4105375"/>
            <a:ext cx="169353" cy="21524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E91559-9B51-F947-AB62-D486B3312380}"/>
              </a:ext>
            </a:extLst>
          </p:cNvPr>
          <p:cNvSpPr txBox="1"/>
          <p:nvPr/>
        </p:nvSpPr>
        <p:spPr>
          <a:xfrm>
            <a:off x="7554653" y="4332107"/>
            <a:ext cx="1549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Immune cells absent</a:t>
            </a: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27C9B38A-2DDB-F346-B625-29E6FE62E76F}"/>
              </a:ext>
            </a:extLst>
          </p:cNvPr>
          <p:cNvSpPr/>
          <p:nvPr/>
        </p:nvSpPr>
        <p:spPr>
          <a:xfrm>
            <a:off x="8339099" y="4978438"/>
            <a:ext cx="169353" cy="21524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5DD7F5-D2AC-2A4E-8265-2CD57CEBE795}"/>
              </a:ext>
            </a:extLst>
          </p:cNvPr>
          <p:cNvSpPr txBox="1"/>
          <p:nvPr/>
        </p:nvSpPr>
        <p:spPr>
          <a:xfrm>
            <a:off x="7711127" y="5162579"/>
            <a:ext cx="122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Fn</a:t>
            </a:r>
            <a:r>
              <a:rPr lang="en-US" dirty="0"/>
              <a:t> - </a:t>
            </a:r>
            <a:r>
              <a:rPr lang="en-US" dirty="0" err="1"/>
              <a:t>FadA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4DDC13-0AA8-DF4C-9815-168BF94B4866}"/>
              </a:ext>
            </a:extLst>
          </p:cNvPr>
          <p:cNvSpPr txBox="1"/>
          <p:nvPr/>
        </p:nvSpPr>
        <p:spPr>
          <a:xfrm>
            <a:off x="7997054" y="5772711"/>
            <a:ext cx="1116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E-cad loss</a:t>
            </a: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C3110D20-855A-AC4C-9EBF-E0D5793B4A8E}"/>
              </a:ext>
            </a:extLst>
          </p:cNvPr>
          <p:cNvSpPr/>
          <p:nvPr/>
        </p:nvSpPr>
        <p:spPr>
          <a:xfrm>
            <a:off x="8329240" y="5624769"/>
            <a:ext cx="169353" cy="21524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C184A6-2DCF-5648-8B2F-E01305EF392D}"/>
              </a:ext>
            </a:extLst>
          </p:cNvPr>
          <p:cNvSpPr txBox="1"/>
          <p:nvPr/>
        </p:nvSpPr>
        <p:spPr>
          <a:xfrm>
            <a:off x="7324627" y="3612153"/>
            <a:ext cx="51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???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2CB911-BF92-D14E-B34B-F6594B4C5954}"/>
              </a:ext>
            </a:extLst>
          </p:cNvPr>
          <p:cNvSpPr/>
          <p:nvPr/>
        </p:nvSpPr>
        <p:spPr>
          <a:xfrm>
            <a:off x="7711127" y="2441542"/>
            <a:ext cx="527900" cy="2073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256E768-4C8C-4D44-84EB-708097511185}"/>
              </a:ext>
            </a:extLst>
          </p:cNvPr>
          <p:cNvSpPr/>
          <p:nvPr/>
        </p:nvSpPr>
        <p:spPr>
          <a:xfrm>
            <a:off x="5997020" y="2894577"/>
            <a:ext cx="527900" cy="2073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02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40A05-A212-994A-8A51-476A692C5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F7908-2F4F-A14E-865B-3F2622DD0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3" y="247356"/>
            <a:ext cx="8748074" cy="259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31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C78-E9F8-C149-88F4-A9326EC2B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30" y="175190"/>
            <a:ext cx="8633199" cy="1325563"/>
          </a:xfrm>
        </p:spPr>
        <p:txBody>
          <a:bodyPr>
            <a:normAutofit fontScale="90000"/>
          </a:bodyPr>
          <a:lstStyle/>
          <a:p>
            <a:r>
              <a:rPr lang="en-US" sz="2400" b="1" err="1"/>
              <a:t>Fibre</a:t>
            </a:r>
            <a:r>
              <a:rPr lang="en-US" sz="2400" b="1"/>
              <a:t>-associated </a:t>
            </a:r>
            <a:r>
              <a:rPr lang="en-US" sz="2400" b="1" err="1"/>
              <a:t>Lachnospiraceae</a:t>
            </a:r>
            <a:r>
              <a:rPr lang="en-US" sz="2400" b="1"/>
              <a:t> reduce colon tumorigenesis by modulation of the </a:t>
            </a:r>
            <a:r>
              <a:rPr lang="en-US" sz="2400" b="1" err="1"/>
              <a:t>tumour</a:t>
            </a:r>
            <a:r>
              <a:rPr lang="en-US" sz="2400" b="1"/>
              <a:t>-immune microenvironment – Dr. Ana Almada (CSHL Microbiome Conference, 2020)</a:t>
            </a:r>
            <a:br>
              <a:rPr lang="en-US" sz="2000"/>
            </a:br>
            <a:endParaRPr lang="en-US" sz="2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EF41D-5816-CF4F-8DB5-0BBA28FE4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3EE560-62FB-214E-B2D8-1F3EAF484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0" y="1500753"/>
            <a:ext cx="8633200" cy="4825620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CF2D3766-920E-FB48-B087-AE6E18EC2869}"/>
              </a:ext>
            </a:extLst>
          </p:cNvPr>
          <p:cNvSpPr/>
          <p:nvPr/>
        </p:nvSpPr>
        <p:spPr>
          <a:xfrm>
            <a:off x="5837274" y="2711302"/>
            <a:ext cx="350875" cy="4784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19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4104B-EAD0-734A-8A60-AA229664A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87FC9-DFD6-F141-A397-3ABD18B226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5091005"/>
            <a:ext cx="7886700" cy="1500187"/>
          </a:xfrm>
        </p:spPr>
        <p:txBody>
          <a:bodyPr/>
          <a:lstStyle/>
          <a:p>
            <a:r>
              <a:rPr lang="en-US" dirty="0"/>
              <a:t>These results were from James’ 2019 analysis</a:t>
            </a:r>
          </a:p>
          <a:p>
            <a:r>
              <a:rPr lang="en-US" dirty="0"/>
              <a:t>But there was a more recent version of the 16S rRNA/WGS...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02B7E9-0744-1944-8528-174C71D682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58"/>
          <a:stretch/>
        </p:blipFill>
        <p:spPr>
          <a:xfrm>
            <a:off x="425302" y="85060"/>
            <a:ext cx="8446418" cy="489097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4033CC9-6848-5F44-8177-A5551576B2A9}"/>
              </a:ext>
            </a:extLst>
          </p:cNvPr>
          <p:cNvGrpSpPr/>
          <p:nvPr/>
        </p:nvGrpSpPr>
        <p:grpSpPr>
          <a:xfrm>
            <a:off x="7368363" y="816315"/>
            <a:ext cx="850604" cy="2062574"/>
            <a:chOff x="7368363" y="816315"/>
            <a:chExt cx="850604" cy="20625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F73807-04CC-F744-9957-1CB9DADD471D}"/>
                </a:ext>
              </a:extLst>
            </p:cNvPr>
            <p:cNvSpPr txBox="1"/>
            <p:nvPr/>
          </p:nvSpPr>
          <p:spPr>
            <a:xfrm>
              <a:off x="7368363" y="1410105"/>
              <a:ext cx="723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65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2A9504-D2DE-6C4A-9C84-E5DB040FAB6F}"/>
                </a:ext>
              </a:extLst>
            </p:cNvPr>
            <p:cNvSpPr txBox="1"/>
            <p:nvPr/>
          </p:nvSpPr>
          <p:spPr>
            <a:xfrm>
              <a:off x="7368363" y="1709739"/>
              <a:ext cx="723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0AFFDC-B423-4648-8987-E64588D4199C}"/>
                </a:ext>
              </a:extLst>
            </p:cNvPr>
            <p:cNvSpPr txBox="1"/>
            <p:nvPr/>
          </p:nvSpPr>
          <p:spPr>
            <a:xfrm>
              <a:off x="7368363" y="1994239"/>
              <a:ext cx="723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B70E111-FD01-EE40-AA0B-B6254B8E22C6}"/>
                </a:ext>
              </a:extLst>
            </p:cNvPr>
            <p:cNvSpPr txBox="1"/>
            <p:nvPr/>
          </p:nvSpPr>
          <p:spPr>
            <a:xfrm>
              <a:off x="7368363" y="2509557"/>
              <a:ext cx="723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158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8CDA9B-AEEE-DD40-8777-D23122FE97CB}"/>
                </a:ext>
              </a:extLst>
            </p:cNvPr>
            <p:cNvSpPr txBox="1"/>
            <p:nvPr/>
          </p:nvSpPr>
          <p:spPr>
            <a:xfrm>
              <a:off x="7368363" y="816315"/>
              <a:ext cx="850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Actual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1C29EA0-46BA-7441-B7EC-5D70AF9D8BAF}"/>
              </a:ext>
            </a:extLst>
          </p:cNvPr>
          <p:cNvSpPr/>
          <p:nvPr/>
        </p:nvSpPr>
        <p:spPr>
          <a:xfrm>
            <a:off x="7368363" y="659219"/>
            <a:ext cx="967563" cy="22196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5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A6B04A-0084-C44A-AF21-EC7CE472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8345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Greathouse Group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B36A38-029E-DC41-AEE8-83CB822C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51133"/>
            <a:ext cx="7886700" cy="5640224"/>
          </a:xfrm>
        </p:spPr>
        <p:txBody>
          <a:bodyPr>
            <a:normAutofit/>
          </a:bodyPr>
          <a:lstStyle/>
          <a:p>
            <a:r>
              <a:rPr lang="en-US" u="sng" dirty="0"/>
              <a:t>Next steps will focus on:</a:t>
            </a:r>
          </a:p>
          <a:p>
            <a:pPr lvl="1" fontAlgn="ctr"/>
            <a:r>
              <a:rPr lang="en-US" dirty="0"/>
              <a:t>Q1: Is there a taxonomic signature shared between the Barrett's samples?</a:t>
            </a:r>
          </a:p>
          <a:p>
            <a:pPr lvl="2" fontAlgn="ctr"/>
            <a:r>
              <a:rPr lang="en-US" dirty="0"/>
              <a:t>NOTE: Only 5 actual Barrett’s samples in NCI dataset, and 27 with history of Barrett’s in TCGA dataset</a:t>
            </a:r>
          </a:p>
          <a:p>
            <a:pPr lvl="1" fontAlgn="ctr"/>
            <a:r>
              <a:rPr lang="en-US" dirty="0"/>
              <a:t>Q2: What is the abundance of F. nucleatum or Fusobacterium between these samples; BO, BO-EAC, BO-EAC-adjacent? </a:t>
            </a:r>
          </a:p>
          <a:p>
            <a:pPr lvl="1" fontAlgn="ctr"/>
            <a:r>
              <a:rPr lang="en-US" dirty="0"/>
              <a:t>Q3: Is Fusobacterium associated with tumor stage or prognosis in either data set? (TCGA already confirmed)</a:t>
            </a:r>
          </a:p>
          <a:p>
            <a:pPr lvl="1" fontAlgn="ctr"/>
            <a:r>
              <a:rPr lang="en-US" dirty="0"/>
              <a:t>Q4: What is the inferred metabolic function of the taxa identified in each dataset</a:t>
            </a:r>
          </a:p>
          <a:p>
            <a:pPr lvl="2" fontAlgn="ctr"/>
            <a:r>
              <a:rPr lang="en-US" dirty="0"/>
              <a:t>Will run PICRUSt2 and </a:t>
            </a:r>
            <a:r>
              <a:rPr lang="en-US" dirty="0" err="1"/>
              <a:t>HUMANn</a:t>
            </a:r>
            <a:r>
              <a:rPr lang="en-US" dirty="0"/>
              <a:t> 2.0 tools</a:t>
            </a:r>
          </a:p>
          <a:p>
            <a:pPr lvl="1"/>
            <a:r>
              <a:rPr lang="en-US" dirty="0"/>
              <a:t>Q5: Are Camp and Strep in BO and BO-EAC a stronger signature than </a:t>
            </a:r>
            <a:r>
              <a:rPr lang="en-US" dirty="0" err="1"/>
              <a:t>fuso</a:t>
            </a:r>
            <a:r>
              <a:rPr lang="en-US" dirty="0"/>
              <a:t> in these samples?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857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A6B04A-0084-C44A-AF21-EC7CE472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8345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Greathouse Group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B36A38-029E-DC41-AEE8-83CB822C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51133"/>
            <a:ext cx="7886700" cy="5640224"/>
          </a:xfrm>
        </p:spPr>
        <p:txBody>
          <a:bodyPr>
            <a:normAutofit/>
          </a:bodyPr>
          <a:lstStyle/>
          <a:p>
            <a:r>
              <a:rPr lang="en-US" u="sng" dirty="0"/>
              <a:t>Next steps will focus on:</a:t>
            </a:r>
          </a:p>
          <a:p>
            <a:pPr lvl="1" fontAlgn="ctr"/>
            <a:r>
              <a:rPr lang="en-US" dirty="0"/>
              <a:t>Q1: Is there a taxonomic signature shared between the Barrett's samples?</a:t>
            </a:r>
          </a:p>
          <a:p>
            <a:pPr lvl="2" fontAlgn="ctr"/>
            <a:r>
              <a:rPr lang="en-US" dirty="0"/>
              <a:t>Barrett's (BO), tumor-adjacent EAC-w/history of Barrett's, EAC-w/ history of Barrett's</a:t>
            </a:r>
          </a:p>
          <a:p>
            <a:pPr lvl="2" fontAlgn="ctr"/>
            <a:r>
              <a:rPr lang="en-US" dirty="0"/>
              <a:t>NOTE: Only 5 actual Barrett’s samples in NCI dataset, and 27 with history of Barrett’s in TCGA dataset</a:t>
            </a:r>
          </a:p>
          <a:p>
            <a:pPr marL="914400" lvl="2" indent="0" fontAlgn="ctr">
              <a:buNone/>
            </a:pPr>
            <a:endParaRPr lang="en-US" dirty="0"/>
          </a:p>
          <a:p>
            <a:pPr lvl="1" fontAlgn="ctr"/>
            <a:r>
              <a:rPr lang="en-US" dirty="0"/>
              <a:t>Q2: What is the abundance of each taxa of interest between these samples; BO, BO-EAC, BO-EAC-adjacent?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718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CE78A5-07DD-5349-8599-607ECBA2D569}"/>
              </a:ext>
            </a:extLst>
          </p:cNvPr>
          <p:cNvSpPr txBox="1"/>
          <p:nvPr/>
        </p:nvSpPr>
        <p:spPr>
          <a:xfrm>
            <a:off x="742950" y="338328"/>
            <a:ext cx="7658100" cy="10789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 dirty="0">
                <a:latin typeface="+mj-lt"/>
                <a:ea typeface="+mj-ea"/>
                <a:cs typeface="+mj-cs"/>
              </a:rPr>
              <a:t>1. Please change this figure threshold to RA &gt;0.01; add dendrogram and color if possible 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 dirty="0">
                <a:latin typeface="+mj-lt"/>
                <a:ea typeface="+mj-ea"/>
                <a:cs typeface="+mj-cs"/>
              </a:rPr>
              <a:t>2. Add second similar figure but with RA &gt;0.05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689CF3-D78A-4422-B0BD-59E974D7E11B}"/>
              </a:ext>
            </a:extLst>
          </p:cNvPr>
          <p:cNvSpPr txBox="1"/>
          <p:nvPr/>
        </p:nvSpPr>
        <p:spPr>
          <a:xfrm>
            <a:off x="963561" y="2546555"/>
            <a:ext cx="2871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 &gt; 0.01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5E53C6-488F-46B7-B50E-A0B825199314}"/>
              </a:ext>
            </a:extLst>
          </p:cNvPr>
          <p:cNvSpPr txBox="1"/>
          <p:nvPr/>
        </p:nvSpPr>
        <p:spPr>
          <a:xfrm>
            <a:off x="6151599" y="2546555"/>
            <a:ext cx="2871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 &gt; 0.05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C9F3A9-C3FF-4343-8937-062F9CFA110C}"/>
              </a:ext>
            </a:extLst>
          </p:cNvPr>
          <p:cNvSpPr txBox="1"/>
          <p:nvPr/>
        </p:nvSpPr>
        <p:spPr>
          <a:xfrm>
            <a:off x="2020186" y="1417320"/>
            <a:ext cx="3987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Please make these at the species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025E4F-A34A-4542-957D-549F426F4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5100"/>
            <a:ext cx="9144000" cy="25603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1EE85E-C658-48DA-9DDC-22A8F9462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8" y="4428874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11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B102FA-BACB-7941-94A4-30C82A76A16D}"/>
              </a:ext>
            </a:extLst>
          </p:cNvPr>
          <p:cNvSpPr txBox="1"/>
          <p:nvPr/>
        </p:nvSpPr>
        <p:spPr>
          <a:xfrm>
            <a:off x="3648075" y="338328"/>
            <a:ext cx="5006720" cy="1605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1. Please add third tissue type = EAC tissues w/o Barretts History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2. Please change this figure threshold to RA &gt;0.01; add dendrogram and color if possible 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3. Add second similar figure but with RA &gt;0.05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F6D351-DB01-4205-AC96-91155FC0C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8328"/>
            <a:ext cx="9144000" cy="1828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ACD730-2FB0-7A45-B73F-D423381E2198}"/>
              </a:ext>
            </a:extLst>
          </p:cNvPr>
          <p:cNvSpPr txBox="1"/>
          <p:nvPr/>
        </p:nvSpPr>
        <p:spPr>
          <a:xfrm>
            <a:off x="223284" y="4134172"/>
            <a:ext cx="3987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Please make these bottom two at the species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E90941-669E-4877-B7D7-7E95D6534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" y="4640178"/>
            <a:ext cx="9144000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A9743D-E8E1-4ECF-A4B8-2A976EB5B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1" y="2416461"/>
            <a:ext cx="9144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238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E37CF0F-CE95-4101-90B2-907FA2853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400"/>
            <a:ext cx="9144000" cy="1828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183B97-DC06-3644-8433-E742F8F47F9E}"/>
              </a:ext>
            </a:extLst>
          </p:cNvPr>
          <p:cNvSpPr txBox="1"/>
          <p:nvPr/>
        </p:nvSpPr>
        <p:spPr>
          <a:xfrm>
            <a:off x="202019" y="4054135"/>
            <a:ext cx="3987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Please make these bottom two at the species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A1FC22-EAC2-4CDF-89FC-1F545DA2D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00" y="2414466"/>
            <a:ext cx="8686800" cy="434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036B6C-3C9C-4DC8-BCF6-A8EA93499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8961120" cy="224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23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EFD8921-BA7B-A348-B2FD-65C7A593DDAB}"/>
              </a:ext>
            </a:extLst>
          </p:cNvPr>
          <p:cNvSpPr txBox="1"/>
          <p:nvPr/>
        </p:nvSpPr>
        <p:spPr>
          <a:xfrm>
            <a:off x="462337" y="318499"/>
            <a:ext cx="8106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Please add fourth tissue type = EAC tissues w/o </a:t>
            </a:r>
            <a:r>
              <a:rPr lang="en-US" dirty="0" err="1"/>
              <a:t>Barretts</a:t>
            </a:r>
            <a:r>
              <a:rPr lang="en-US" dirty="0"/>
              <a:t> History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BFF30F-DF55-F84F-8301-D03FA9886D17}"/>
              </a:ext>
            </a:extLst>
          </p:cNvPr>
          <p:cNvSpPr txBox="1"/>
          <p:nvPr/>
        </p:nvSpPr>
        <p:spPr>
          <a:xfrm>
            <a:off x="212651" y="4343400"/>
            <a:ext cx="3987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Please make this at the species level but add </a:t>
            </a:r>
            <a:r>
              <a:rPr lang="en-US" dirty="0" err="1">
                <a:solidFill>
                  <a:srgbClr val="FF0000"/>
                </a:solidFill>
              </a:rPr>
              <a:t>Campylobactor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concisus</a:t>
            </a:r>
            <a:r>
              <a:rPr lang="en-US" dirty="0">
                <a:solidFill>
                  <a:srgbClr val="FF0000"/>
                </a:solidFill>
              </a:rPr>
              <a:t> and </a:t>
            </a:r>
            <a:r>
              <a:rPr lang="en-US" dirty="0" err="1">
                <a:solidFill>
                  <a:srgbClr val="FF0000"/>
                </a:solidFill>
              </a:rPr>
              <a:t>Prevotella</a:t>
            </a:r>
            <a:r>
              <a:rPr lang="en-US" dirty="0">
                <a:solidFill>
                  <a:srgbClr val="FF0000"/>
                </a:solidFill>
              </a:rPr>
              <a:t> (genus level) and remove Pseudo.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3CFBB8-E939-46F6-8727-7B1CDB086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1215"/>
            <a:ext cx="9144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000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9CE9C6-6425-DB40-9FB4-44E91470DC39}"/>
              </a:ext>
            </a:extLst>
          </p:cNvPr>
          <p:cNvSpPr txBox="1"/>
          <p:nvPr/>
        </p:nvSpPr>
        <p:spPr>
          <a:xfrm>
            <a:off x="462337" y="318499"/>
            <a:ext cx="8106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Please add third tissue type = EAC tissues w/o </a:t>
            </a:r>
            <a:r>
              <a:rPr lang="en-US" dirty="0" err="1"/>
              <a:t>Barretts</a:t>
            </a:r>
            <a:r>
              <a:rPr lang="en-US" dirty="0"/>
              <a:t> History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843F76-7E5D-6648-9EF7-8090A39A18A6}"/>
              </a:ext>
            </a:extLst>
          </p:cNvPr>
          <p:cNvSpPr txBox="1"/>
          <p:nvPr/>
        </p:nvSpPr>
        <p:spPr>
          <a:xfrm>
            <a:off x="223284" y="4134172"/>
            <a:ext cx="3987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Please make at the species level except </a:t>
            </a:r>
            <a:r>
              <a:rPr lang="en-US" dirty="0" err="1">
                <a:solidFill>
                  <a:srgbClr val="FF0000"/>
                </a:solidFill>
              </a:rPr>
              <a:t>prevotella</a:t>
            </a:r>
            <a:r>
              <a:rPr lang="en-US" dirty="0">
                <a:solidFill>
                  <a:srgbClr val="FF0000"/>
                </a:solidFill>
              </a:rPr>
              <a:t> (genus)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3249A8-19EF-499B-A698-16354ABAA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53" y="1704473"/>
            <a:ext cx="8396194" cy="167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51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</TotalTime>
  <Words>584</Words>
  <Application>Microsoft Office PowerPoint</Application>
  <PresentationFormat>On-screen Show (4:3)</PresentationFormat>
  <Paragraphs>65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EAC-Barrett’s Microbiome Study: progress to date</vt:lpstr>
      <vt:lpstr>PowerPoint Presentation</vt:lpstr>
      <vt:lpstr>Greathouse Group </vt:lpstr>
      <vt:lpstr>Greathouse Group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Fuso Data Analyses – Curt’s Group</vt:lpstr>
      <vt:lpstr>Overview of Trp  Indole metabolism</vt:lpstr>
      <vt:lpstr>PowerPoint Presentation</vt:lpstr>
      <vt:lpstr>Fibre-associated Lachnospiraceae reduce colon tumorigenesis by modulation of the tumour-immune microenvironment – Dr. Ana Almada (CSHL Microbiome Conference, 2020)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EAC-Barrett’s Microbiome Study: progress to date</dc:title>
  <dc:creator>Padgett, Noah</dc:creator>
  <cp:lastModifiedBy>Noah Padgett</cp:lastModifiedBy>
  <cp:revision>6</cp:revision>
  <dcterms:created xsi:type="dcterms:W3CDTF">2021-01-19T11:53:18Z</dcterms:created>
  <dcterms:modified xsi:type="dcterms:W3CDTF">2021-02-11T21:28:08Z</dcterms:modified>
</cp:coreProperties>
</file>